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0" autoAdjust="0"/>
    <p:restoredTop sz="94660"/>
  </p:normalViewPr>
  <p:slideViewPr>
    <p:cSldViewPr snapToGrid="0">
      <p:cViewPr varScale="1">
        <p:scale>
          <a:sx n="137" d="100"/>
          <a:sy n="137" d="100"/>
        </p:scale>
        <p:origin x="88"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66A25-DA1D-471C-81C0-BB995809BF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3C53C5-D6B1-437B-ABAF-BA0081B176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940DA7-BD84-4B0D-B29A-4BEF8CD30A1A}"/>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5" name="Footer Placeholder 4">
            <a:extLst>
              <a:ext uri="{FF2B5EF4-FFF2-40B4-BE49-F238E27FC236}">
                <a16:creationId xmlns:a16="http://schemas.microsoft.com/office/drawing/2014/main" id="{7F4D5851-12CC-4451-B92F-CDD9EC95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796BE5-36BC-4CDC-9E0F-B81BBE58B542}"/>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2445136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599D8-311C-4FC9-ABBA-1EC969513EF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8DAE8B-0DCE-44D7-9122-D5B576C56B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9BF617-2ABB-493D-A46A-A00A8ED5F07D}"/>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5" name="Footer Placeholder 4">
            <a:extLst>
              <a:ext uri="{FF2B5EF4-FFF2-40B4-BE49-F238E27FC236}">
                <a16:creationId xmlns:a16="http://schemas.microsoft.com/office/drawing/2014/main" id="{F0659A4C-3E8B-4F1F-900D-F30FD3DA6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624E2B-2C33-470E-9371-EC64093258F7}"/>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34195669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DCC770-0F65-46EE-942C-EF785537ECF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14E47AA-CF51-43E1-806B-C823853F90A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1BA9B8-E010-4BC7-8697-77EEE3497761}"/>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5" name="Footer Placeholder 4">
            <a:extLst>
              <a:ext uri="{FF2B5EF4-FFF2-40B4-BE49-F238E27FC236}">
                <a16:creationId xmlns:a16="http://schemas.microsoft.com/office/drawing/2014/main" id="{6F86A456-2EA3-4995-961A-FD264C7817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BE44C9-4640-48D4-9574-785BE1849E1C}"/>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2354925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14C24-D63C-45F0-B326-3AE8EE67A9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D17EFB-2939-4636-B802-27CDEA87F6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BCA713-CF91-49E2-B79F-337546E525CA}"/>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5" name="Footer Placeholder 4">
            <a:extLst>
              <a:ext uri="{FF2B5EF4-FFF2-40B4-BE49-F238E27FC236}">
                <a16:creationId xmlns:a16="http://schemas.microsoft.com/office/drawing/2014/main" id="{E646B62A-F431-48DD-A254-3F00FB8B11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0B571E-7A1A-4367-BB9D-CE42D3068934}"/>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1092226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63F43-6420-4012-8F4E-64942658E5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73387D-1FC3-44F3-AD46-DCB0E4A0B7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7B65FC-3E36-4AB1-8441-AAA6EE833A16}"/>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5" name="Footer Placeholder 4">
            <a:extLst>
              <a:ext uri="{FF2B5EF4-FFF2-40B4-BE49-F238E27FC236}">
                <a16:creationId xmlns:a16="http://schemas.microsoft.com/office/drawing/2014/main" id="{0BD0028E-BED4-4448-92F8-391A8B4810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2C7944-C14E-4AB5-ABFD-094BF7FE96F0}"/>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3602720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8F0C5-7559-421B-A907-3648C60E6D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661858-5092-4B69-999E-1EB41D6062D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9A93CF6-1029-4B7A-8F3C-B26D29C5EB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E6D939-CF20-4F76-BCA2-779AFEFB985B}"/>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6" name="Footer Placeholder 5">
            <a:extLst>
              <a:ext uri="{FF2B5EF4-FFF2-40B4-BE49-F238E27FC236}">
                <a16:creationId xmlns:a16="http://schemas.microsoft.com/office/drawing/2014/main" id="{5CDF6EE1-3D9E-46FA-BE52-B6CDA4848C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3C84FF-A415-4860-9D72-666B0F36AC6E}"/>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3036041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5EF4F-5E5D-4109-BD70-E9AEB72FBD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AB95AC6-FDAA-4DB3-B48E-032C7CCE4C2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245042-267A-468A-B0BF-75C1799DCFB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F4125A1-AFA1-451C-8B64-D9F088FCE3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A569400-066F-4837-A10B-8D5941D379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3B08654-FE5B-47D5-A8BD-6E6AB37BAE42}"/>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8" name="Footer Placeholder 7">
            <a:extLst>
              <a:ext uri="{FF2B5EF4-FFF2-40B4-BE49-F238E27FC236}">
                <a16:creationId xmlns:a16="http://schemas.microsoft.com/office/drawing/2014/main" id="{37A77A19-B06F-4679-9EB2-ECB6B8E433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4C00B3-807C-48C9-B039-D2E79744E96A}"/>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3269235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1A88C-7B1A-46FB-9B18-B0AD8FB5399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205C0E0-F434-4DCC-91FC-D6B799C07338}"/>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4" name="Footer Placeholder 3">
            <a:extLst>
              <a:ext uri="{FF2B5EF4-FFF2-40B4-BE49-F238E27FC236}">
                <a16:creationId xmlns:a16="http://schemas.microsoft.com/office/drawing/2014/main" id="{45BA8FD9-AAE4-4D30-A18F-2AE47BA0DF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40D646-F392-4519-B647-18DE84EABDD8}"/>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1634951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AF970F-BC5E-42BF-8CD4-A861E4E53DA3}"/>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3" name="Footer Placeholder 2">
            <a:extLst>
              <a:ext uri="{FF2B5EF4-FFF2-40B4-BE49-F238E27FC236}">
                <a16:creationId xmlns:a16="http://schemas.microsoft.com/office/drawing/2014/main" id="{63310747-12D3-4EB3-B9A4-30DCDB4395A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36878DE-7DE4-4A08-B8FF-BB5EED91C1A1}"/>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3016957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7FCF3-65D8-4DC0-8E9C-AB9EE69224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131A626-9B7D-49F4-AB52-CF3D43F0E5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2CEEF74-5995-4AA6-BF18-9727828CD2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CA51A6-F718-485C-B02C-C0B4898F4A0B}"/>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6" name="Footer Placeholder 5">
            <a:extLst>
              <a:ext uri="{FF2B5EF4-FFF2-40B4-BE49-F238E27FC236}">
                <a16:creationId xmlns:a16="http://schemas.microsoft.com/office/drawing/2014/main" id="{C312E7F3-6060-409D-B1D3-FA133761B5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6F1EBB-E839-47E8-B5AE-ED53343F9A5E}"/>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1545281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F99F5-35FA-4F1F-ABB5-8EE7F6EB3F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5CEB27-2F2C-47E6-8037-9BEEC5C58E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2EDBB5-9648-450A-83B6-97F6BD62D3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1CAB32-38BE-48EE-B5B1-8A60F32E57AD}"/>
              </a:ext>
            </a:extLst>
          </p:cNvPr>
          <p:cNvSpPr>
            <a:spLocks noGrp="1"/>
          </p:cNvSpPr>
          <p:nvPr>
            <p:ph type="dt" sz="half" idx="10"/>
          </p:nvPr>
        </p:nvSpPr>
        <p:spPr/>
        <p:txBody>
          <a:bodyPr/>
          <a:lstStyle/>
          <a:p>
            <a:fld id="{8BC09842-4DE2-41B4-9BD1-6CD7B3421BEF}" type="datetimeFigureOut">
              <a:rPr lang="en-US" smtClean="0"/>
              <a:t>10/8/2021</a:t>
            </a:fld>
            <a:endParaRPr lang="en-US"/>
          </a:p>
        </p:txBody>
      </p:sp>
      <p:sp>
        <p:nvSpPr>
          <p:cNvPr id="6" name="Footer Placeholder 5">
            <a:extLst>
              <a:ext uri="{FF2B5EF4-FFF2-40B4-BE49-F238E27FC236}">
                <a16:creationId xmlns:a16="http://schemas.microsoft.com/office/drawing/2014/main" id="{211A0D45-DECC-4362-A369-2580179DF5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080A45-9384-4217-B61E-5D3085891B0D}"/>
              </a:ext>
            </a:extLst>
          </p:cNvPr>
          <p:cNvSpPr>
            <a:spLocks noGrp="1"/>
          </p:cNvSpPr>
          <p:nvPr>
            <p:ph type="sldNum" sz="quarter" idx="12"/>
          </p:nvPr>
        </p:nvSpPr>
        <p:spPr/>
        <p:txBody>
          <a:bodyPr/>
          <a:lstStyle/>
          <a:p>
            <a:fld id="{C2364184-EE94-4EA2-B10D-A3217B892813}" type="slidenum">
              <a:rPr lang="en-US" smtClean="0"/>
              <a:t>‹#›</a:t>
            </a:fld>
            <a:endParaRPr lang="en-US"/>
          </a:p>
        </p:txBody>
      </p:sp>
    </p:spTree>
    <p:extLst>
      <p:ext uri="{BB962C8B-B14F-4D97-AF65-F5344CB8AC3E}">
        <p14:creationId xmlns:p14="http://schemas.microsoft.com/office/powerpoint/2010/main" val="4246150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B0EAC1-877C-4F4C-9994-547CD1AB47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DCEF5C-21FA-4A47-8DB9-6AFC886C39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4D142D-30AC-46F8-A2DA-60F324C610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C09842-4DE2-41B4-9BD1-6CD7B3421BEF}" type="datetimeFigureOut">
              <a:rPr lang="en-US" smtClean="0"/>
              <a:t>10/8/2021</a:t>
            </a:fld>
            <a:endParaRPr lang="en-US"/>
          </a:p>
        </p:txBody>
      </p:sp>
      <p:sp>
        <p:nvSpPr>
          <p:cNvPr id="5" name="Footer Placeholder 4">
            <a:extLst>
              <a:ext uri="{FF2B5EF4-FFF2-40B4-BE49-F238E27FC236}">
                <a16:creationId xmlns:a16="http://schemas.microsoft.com/office/drawing/2014/main" id="{B3B178E3-8193-47A9-993A-8BAB19D420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8287396-61F2-4CA1-8C30-0A726A3C76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364184-EE94-4EA2-B10D-A3217B892813}" type="slidenum">
              <a:rPr lang="en-US" smtClean="0"/>
              <a:t>‹#›</a:t>
            </a:fld>
            <a:endParaRPr lang="en-US"/>
          </a:p>
        </p:txBody>
      </p:sp>
    </p:spTree>
    <p:extLst>
      <p:ext uri="{BB962C8B-B14F-4D97-AF65-F5344CB8AC3E}">
        <p14:creationId xmlns:p14="http://schemas.microsoft.com/office/powerpoint/2010/main" val="2267831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88141-333A-43F5-AFEB-1256694C8D6D}"/>
              </a:ext>
            </a:extLst>
          </p:cNvPr>
          <p:cNvSpPr>
            <a:spLocks noGrp="1"/>
          </p:cNvSpPr>
          <p:nvPr>
            <p:ph type="ctrTitle"/>
          </p:nvPr>
        </p:nvSpPr>
        <p:spPr>
          <a:xfrm>
            <a:off x="1646989" y="407737"/>
            <a:ext cx="9144000" cy="787400"/>
          </a:xfrm>
        </p:spPr>
        <p:txBody>
          <a:bodyPr>
            <a:normAutofit/>
          </a:bodyPr>
          <a:lstStyle/>
          <a:p>
            <a:r>
              <a:rPr lang="en-US" sz="4800" dirty="0"/>
              <a:t>Wiring IR Emitter/Detectors</a:t>
            </a:r>
          </a:p>
        </p:txBody>
      </p:sp>
      <p:pic>
        <p:nvPicPr>
          <p:cNvPr id="5" name="Picture 4">
            <a:extLst>
              <a:ext uri="{FF2B5EF4-FFF2-40B4-BE49-F238E27FC236}">
                <a16:creationId xmlns:a16="http://schemas.microsoft.com/office/drawing/2014/main" id="{3893C552-18AC-4A13-B093-5691483688B3}"/>
              </a:ext>
            </a:extLst>
          </p:cNvPr>
          <p:cNvPicPr>
            <a:picLocks noChangeAspect="1"/>
          </p:cNvPicPr>
          <p:nvPr/>
        </p:nvPicPr>
        <p:blipFill>
          <a:blip r:embed="rId2"/>
          <a:stretch>
            <a:fillRect/>
          </a:stretch>
        </p:blipFill>
        <p:spPr>
          <a:xfrm>
            <a:off x="4368799" y="1951982"/>
            <a:ext cx="3251257" cy="4194817"/>
          </a:xfrm>
          <a:prstGeom prst="rect">
            <a:avLst/>
          </a:prstGeom>
        </p:spPr>
      </p:pic>
      <p:sp>
        <p:nvSpPr>
          <p:cNvPr id="6" name="TextBox 5">
            <a:extLst>
              <a:ext uri="{FF2B5EF4-FFF2-40B4-BE49-F238E27FC236}">
                <a16:creationId xmlns:a16="http://schemas.microsoft.com/office/drawing/2014/main" id="{58B36DD9-3A93-4AA3-9E45-7C934CCF8096}"/>
              </a:ext>
            </a:extLst>
          </p:cNvPr>
          <p:cNvSpPr txBox="1"/>
          <p:nvPr/>
        </p:nvSpPr>
        <p:spPr>
          <a:xfrm>
            <a:off x="978569" y="1887621"/>
            <a:ext cx="3208421" cy="3970318"/>
          </a:xfrm>
          <a:prstGeom prst="rect">
            <a:avLst/>
          </a:prstGeom>
          <a:noFill/>
        </p:spPr>
        <p:txBody>
          <a:bodyPr wrap="square" rtlCol="0">
            <a:spAutoFit/>
          </a:bodyPr>
          <a:lstStyle/>
          <a:p>
            <a:r>
              <a:rPr lang="en-US" dirty="0"/>
              <a:t>The CLEAR LED is the Emitter.</a:t>
            </a:r>
          </a:p>
          <a:p>
            <a:endParaRPr lang="en-US" dirty="0"/>
          </a:p>
          <a:p>
            <a:r>
              <a:rPr lang="en-US" dirty="0"/>
              <a:t>Our circuit sends about 17ma of current through this device.</a:t>
            </a:r>
          </a:p>
          <a:p>
            <a:r>
              <a:rPr lang="en-US" dirty="0"/>
              <a:t> </a:t>
            </a:r>
          </a:p>
          <a:p>
            <a:r>
              <a:rPr lang="en-US" dirty="0"/>
              <a:t>The RED wire carries positive voltage and must be connected to the LONG lead.</a:t>
            </a:r>
          </a:p>
          <a:p>
            <a:endParaRPr lang="en-US" dirty="0"/>
          </a:p>
          <a:p>
            <a:r>
              <a:rPr lang="en-US" dirty="0"/>
              <a:t>The BLACK wire should be connected to the SHORT lead.</a:t>
            </a:r>
          </a:p>
          <a:p>
            <a:endParaRPr lang="en-US" dirty="0"/>
          </a:p>
          <a:p>
            <a:r>
              <a:rPr lang="en-US" dirty="0"/>
              <a:t>Use 24-26 AWG stranded wire.</a:t>
            </a:r>
          </a:p>
          <a:p>
            <a:endParaRPr lang="en-US" dirty="0"/>
          </a:p>
        </p:txBody>
      </p:sp>
      <p:sp>
        <p:nvSpPr>
          <p:cNvPr id="7" name="TextBox 6">
            <a:extLst>
              <a:ext uri="{FF2B5EF4-FFF2-40B4-BE49-F238E27FC236}">
                <a16:creationId xmlns:a16="http://schemas.microsoft.com/office/drawing/2014/main" id="{067D830F-E80B-48EE-940D-A29EFA5DBE2C}"/>
              </a:ext>
            </a:extLst>
          </p:cNvPr>
          <p:cNvSpPr txBox="1"/>
          <p:nvPr/>
        </p:nvSpPr>
        <p:spPr>
          <a:xfrm>
            <a:off x="7882021" y="1951982"/>
            <a:ext cx="4049185" cy="3693319"/>
          </a:xfrm>
          <a:prstGeom prst="rect">
            <a:avLst/>
          </a:prstGeom>
          <a:noFill/>
        </p:spPr>
        <p:txBody>
          <a:bodyPr wrap="none" rtlCol="0">
            <a:spAutoFit/>
          </a:bodyPr>
          <a:lstStyle/>
          <a:p>
            <a:r>
              <a:rPr lang="en-US" dirty="0"/>
              <a:t>The Dark Component is the Detector.</a:t>
            </a:r>
          </a:p>
          <a:p>
            <a:endParaRPr lang="en-US" dirty="0"/>
          </a:p>
          <a:p>
            <a:r>
              <a:rPr lang="en-US" dirty="0"/>
              <a:t>When it detects IR light, it allows </a:t>
            </a:r>
          </a:p>
          <a:p>
            <a:r>
              <a:rPr lang="en-US" dirty="0"/>
              <a:t>current to flow between it’s leads, but </a:t>
            </a:r>
          </a:p>
          <a:p>
            <a:r>
              <a:rPr lang="en-US" dirty="0"/>
              <a:t>in only one direction: from the short lead</a:t>
            </a:r>
          </a:p>
          <a:p>
            <a:r>
              <a:rPr lang="en-US" dirty="0"/>
              <a:t>to the long lead.</a:t>
            </a:r>
          </a:p>
          <a:p>
            <a:endParaRPr lang="en-US" dirty="0"/>
          </a:p>
          <a:p>
            <a:r>
              <a:rPr lang="en-US" dirty="0"/>
              <a:t>The YELLOW wire is the positive side and</a:t>
            </a:r>
          </a:p>
          <a:p>
            <a:r>
              <a:rPr lang="en-US" dirty="0"/>
              <a:t>Must be connected to the SHORT lead.</a:t>
            </a:r>
          </a:p>
          <a:p>
            <a:endParaRPr lang="en-US" dirty="0"/>
          </a:p>
          <a:p>
            <a:r>
              <a:rPr lang="en-US" dirty="0"/>
              <a:t>The WHITE wire is the negative side and </a:t>
            </a:r>
          </a:p>
          <a:p>
            <a:r>
              <a:rPr lang="en-US" dirty="0"/>
              <a:t>Must be connected to the LONG lead. </a:t>
            </a:r>
          </a:p>
          <a:p>
            <a:endParaRPr lang="en-US" dirty="0"/>
          </a:p>
        </p:txBody>
      </p:sp>
    </p:spTree>
    <p:extLst>
      <p:ext uri="{BB962C8B-B14F-4D97-AF65-F5344CB8AC3E}">
        <p14:creationId xmlns:p14="http://schemas.microsoft.com/office/powerpoint/2010/main" val="4101251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1FD565-51EC-4988-B36C-553330ABAB5F}"/>
              </a:ext>
            </a:extLst>
          </p:cNvPr>
          <p:cNvSpPr txBox="1"/>
          <p:nvPr/>
        </p:nvSpPr>
        <p:spPr>
          <a:xfrm>
            <a:off x="3952849" y="745415"/>
            <a:ext cx="4740016" cy="400110"/>
          </a:xfrm>
          <a:prstGeom prst="rect">
            <a:avLst/>
          </a:prstGeom>
          <a:noFill/>
        </p:spPr>
        <p:txBody>
          <a:bodyPr wrap="none" rtlCol="0">
            <a:spAutoFit/>
          </a:bodyPr>
          <a:lstStyle/>
          <a:p>
            <a:r>
              <a:rPr lang="en-US" sz="2000" dirty="0"/>
              <a:t>Steps to Solder Wires to the IR Components</a:t>
            </a:r>
          </a:p>
        </p:txBody>
      </p:sp>
      <p:pic>
        <p:nvPicPr>
          <p:cNvPr id="4" name="Picture 3">
            <a:extLst>
              <a:ext uri="{FF2B5EF4-FFF2-40B4-BE49-F238E27FC236}">
                <a16:creationId xmlns:a16="http://schemas.microsoft.com/office/drawing/2014/main" id="{AE792D6F-7E52-4F54-81B3-BCCEE1BA64C4}"/>
              </a:ext>
            </a:extLst>
          </p:cNvPr>
          <p:cNvPicPr>
            <a:picLocks noChangeAspect="1"/>
          </p:cNvPicPr>
          <p:nvPr/>
        </p:nvPicPr>
        <p:blipFill>
          <a:blip r:embed="rId2"/>
          <a:stretch>
            <a:fillRect/>
          </a:stretch>
        </p:blipFill>
        <p:spPr>
          <a:xfrm>
            <a:off x="802822" y="1379621"/>
            <a:ext cx="1796000" cy="2508036"/>
          </a:xfrm>
          <a:prstGeom prst="rect">
            <a:avLst/>
          </a:prstGeom>
        </p:spPr>
      </p:pic>
      <p:sp>
        <p:nvSpPr>
          <p:cNvPr id="5" name="TextBox 4">
            <a:extLst>
              <a:ext uri="{FF2B5EF4-FFF2-40B4-BE49-F238E27FC236}">
                <a16:creationId xmlns:a16="http://schemas.microsoft.com/office/drawing/2014/main" id="{8235DECB-BE80-4711-B23D-FFBB336AE734}"/>
              </a:ext>
            </a:extLst>
          </p:cNvPr>
          <p:cNvSpPr txBox="1"/>
          <p:nvPr/>
        </p:nvSpPr>
        <p:spPr>
          <a:xfrm>
            <a:off x="711200" y="3983546"/>
            <a:ext cx="2154990" cy="646331"/>
          </a:xfrm>
          <a:prstGeom prst="rect">
            <a:avLst/>
          </a:prstGeom>
          <a:noFill/>
        </p:spPr>
        <p:txBody>
          <a:bodyPr wrap="square" rtlCol="0">
            <a:spAutoFit/>
          </a:bodyPr>
          <a:lstStyle/>
          <a:p>
            <a:r>
              <a:rPr lang="en-US" sz="1200" dirty="0"/>
              <a:t>Start with the components in the soldering jig with the long leads nearer the top of the jig.</a:t>
            </a:r>
          </a:p>
        </p:txBody>
      </p:sp>
      <p:pic>
        <p:nvPicPr>
          <p:cNvPr id="7" name="Picture 6">
            <a:extLst>
              <a:ext uri="{FF2B5EF4-FFF2-40B4-BE49-F238E27FC236}">
                <a16:creationId xmlns:a16="http://schemas.microsoft.com/office/drawing/2014/main" id="{3F5175A0-62FF-4E8E-9D91-E6A31A77C411}"/>
              </a:ext>
            </a:extLst>
          </p:cNvPr>
          <p:cNvPicPr>
            <a:picLocks noChangeAspect="1"/>
          </p:cNvPicPr>
          <p:nvPr/>
        </p:nvPicPr>
        <p:blipFill>
          <a:blip r:embed="rId3"/>
          <a:stretch>
            <a:fillRect/>
          </a:stretch>
        </p:blipFill>
        <p:spPr>
          <a:xfrm>
            <a:off x="2911641" y="1379621"/>
            <a:ext cx="1577467" cy="2525022"/>
          </a:xfrm>
          <a:prstGeom prst="rect">
            <a:avLst/>
          </a:prstGeom>
        </p:spPr>
      </p:pic>
      <p:sp>
        <p:nvSpPr>
          <p:cNvPr id="8" name="TextBox 7">
            <a:extLst>
              <a:ext uri="{FF2B5EF4-FFF2-40B4-BE49-F238E27FC236}">
                <a16:creationId xmlns:a16="http://schemas.microsoft.com/office/drawing/2014/main" id="{09A0E30E-E267-41F0-84AA-B354EC0F5E07}"/>
              </a:ext>
            </a:extLst>
          </p:cNvPr>
          <p:cNvSpPr txBox="1"/>
          <p:nvPr/>
        </p:nvSpPr>
        <p:spPr>
          <a:xfrm>
            <a:off x="2911641" y="3993054"/>
            <a:ext cx="2154990" cy="461665"/>
          </a:xfrm>
          <a:prstGeom prst="rect">
            <a:avLst/>
          </a:prstGeom>
          <a:noFill/>
        </p:spPr>
        <p:txBody>
          <a:bodyPr wrap="square" rtlCol="0">
            <a:spAutoFit/>
          </a:bodyPr>
          <a:lstStyle/>
          <a:p>
            <a:r>
              <a:rPr lang="en-US" sz="1200" dirty="0"/>
              <a:t>Strip about 0.5 inch of insulation from each wire.</a:t>
            </a:r>
          </a:p>
        </p:txBody>
      </p:sp>
      <p:pic>
        <p:nvPicPr>
          <p:cNvPr id="10" name="Picture 9">
            <a:extLst>
              <a:ext uri="{FF2B5EF4-FFF2-40B4-BE49-F238E27FC236}">
                <a16:creationId xmlns:a16="http://schemas.microsoft.com/office/drawing/2014/main" id="{34D801E4-882F-4960-A633-DADD80EE3CD4}"/>
              </a:ext>
            </a:extLst>
          </p:cNvPr>
          <p:cNvPicPr>
            <a:picLocks noChangeAspect="1"/>
          </p:cNvPicPr>
          <p:nvPr/>
        </p:nvPicPr>
        <p:blipFill>
          <a:blip r:embed="rId4"/>
          <a:stretch>
            <a:fillRect/>
          </a:stretch>
        </p:blipFill>
        <p:spPr>
          <a:xfrm>
            <a:off x="4797895" y="1379621"/>
            <a:ext cx="1864926" cy="2518945"/>
          </a:xfrm>
          <a:prstGeom prst="rect">
            <a:avLst/>
          </a:prstGeom>
        </p:spPr>
      </p:pic>
      <p:sp>
        <p:nvSpPr>
          <p:cNvPr id="13" name="TextBox 12">
            <a:extLst>
              <a:ext uri="{FF2B5EF4-FFF2-40B4-BE49-F238E27FC236}">
                <a16:creationId xmlns:a16="http://schemas.microsoft.com/office/drawing/2014/main" id="{E8622739-3065-4241-AAE2-BE59E9C6ACAE}"/>
              </a:ext>
            </a:extLst>
          </p:cNvPr>
          <p:cNvSpPr txBox="1"/>
          <p:nvPr/>
        </p:nvSpPr>
        <p:spPr>
          <a:xfrm>
            <a:off x="4797895" y="3986977"/>
            <a:ext cx="1864926" cy="830997"/>
          </a:xfrm>
          <a:prstGeom prst="rect">
            <a:avLst/>
          </a:prstGeom>
          <a:noFill/>
        </p:spPr>
        <p:txBody>
          <a:bodyPr wrap="square" rtlCol="0">
            <a:spAutoFit/>
          </a:bodyPr>
          <a:lstStyle/>
          <a:p>
            <a:r>
              <a:rPr lang="en-US" sz="1200" dirty="0"/>
              <a:t>Tin all wires and leads. Then trim the wires so that there is about 3/8 inch of conductor showing.  </a:t>
            </a:r>
          </a:p>
        </p:txBody>
      </p:sp>
      <p:pic>
        <p:nvPicPr>
          <p:cNvPr id="15" name="Picture 14">
            <a:extLst>
              <a:ext uri="{FF2B5EF4-FFF2-40B4-BE49-F238E27FC236}">
                <a16:creationId xmlns:a16="http://schemas.microsoft.com/office/drawing/2014/main" id="{32E14B5A-5494-4DC6-9C0E-C5EC3CB4B9E5}"/>
              </a:ext>
            </a:extLst>
          </p:cNvPr>
          <p:cNvPicPr>
            <a:picLocks noChangeAspect="1"/>
          </p:cNvPicPr>
          <p:nvPr/>
        </p:nvPicPr>
        <p:blipFill>
          <a:blip r:embed="rId5"/>
          <a:stretch>
            <a:fillRect/>
          </a:stretch>
        </p:blipFill>
        <p:spPr>
          <a:xfrm>
            <a:off x="6873323" y="1203158"/>
            <a:ext cx="1796001" cy="2684499"/>
          </a:xfrm>
          <a:prstGeom prst="rect">
            <a:avLst/>
          </a:prstGeom>
        </p:spPr>
      </p:pic>
      <p:sp>
        <p:nvSpPr>
          <p:cNvPr id="16" name="TextBox 15">
            <a:extLst>
              <a:ext uri="{FF2B5EF4-FFF2-40B4-BE49-F238E27FC236}">
                <a16:creationId xmlns:a16="http://schemas.microsoft.com/office/drawing/2014/main" id="{B1445B19-8269-4949-9222-1385219D3E11}"/>
              </a:ext>
            </a:extLst>
          </p:cNvPr>
          <p:cNvSpPr txBox="1"/>
          <p:nvPr/>
        </p:nvSpPr>
        <p:spPr>
          <a:xfrm>
            <a:off x="8886903" y="3986977"/>
            <a:ext cx="1864926" cy="461665"/>
          </a:xfrm>
          <a:prstGeom prst="rect">
            <a:avLst/>
          </a:prstGeom>
          <a:noFill/>
        </p:spPr>
        <p:txBody>
          <a:bodyPr wrap="square" rtlCol="0">
            <a:spAutoFit/>
          </a:bodyPr>
          <a:lstStyle/>
          <a:p>
            <a:r>
              <a:rPr lang="en-US" sz="1200" dirty="0"/>
              <a:t>Do the same for the long leads.  </a:t>
            </a:r>
          </a:p>
        </p:txBody>
      </p:sp>
      <p:pic>
        <p:nvPicPr>
          <p:cNvPr id="18" name="Picture 17">
            <a:extLst>
              <a:ext uri="{FF2B5EF4-FFF2-40B4-BE49-F238E27FC236}">
                <a16:creationId xmlns:a16="http://schemas.microsoft.com/office/drawing/2014/main" id="{059FCA14-9A5F-4654-AA2D-7F33804640CE}"/>
              </a:ext>
            </a:extLst>
          </p:cNvPr>
          <p:cNvPicPr>
            <a:picLocks noChangeAspect="1"/>
          </p:cNvPicPr>
          <p:nvPr/>
        </p:nvPicPr>
        <p:blipFill>
          <a:blip r:embed="rId6"/>
          <a:stretch>
            <a:fillRect/>
          </a:stretch>
        </p:blipFill>
        <p:spPr>
          <a:xfrm>
            <a:off x="8887839" y="1379621"/>
            <a:ext cx="1864926" cy="2483511"/>
          </a:xfrm>
          <a:prstGeom prst="rect">
            <a:avLst/>
          </a:prstGeom>
        </p:spPr>
      </p:pic>
      <p:sp>
        <p:nvSpPr>
          <p:cNvPr id="19" name="TextBox 18">
            <a:extLst>
              <a:ext uri="{FF2B5EF4-FFF2-40B4-BE49-F238E27FC236}">
                <a16:creationId xmlns:a16="http://schemas.microsoft.com/office/drawing/2014/main" id="{42FB3F52-896A-49E9-86B2-BC0B34049E30}"/>
              </a:ext>
            </a:extLst>
          </p:cNvPr>
          <p:cNvSpPr txBox="1"/>
          <p:nvPr/>
        </p:nvSpPr>
        <p:spPr>
          <a:xfrm>
            <a:off x="6873323" y="3983546"/>
            <a:ext cx="1864926" cy="1015663"/>
          </a:xfrm>
          <a:prstGeom prst="rect">
            <a:avLst/>
          </a:prstGeom>
          <a:noFill/>
        </p:spPr>
        <p:txBody>
          <a:bodyPr wrap="square" rtlCol="0">
            <a:spAutoFit/>
          </a:bodyPr>
          <a:lstStyle/>
          <a:p>
            <a:r>
              <a:rPr lang="en-US" sz="1200" dirty="0"/>
              <a:t>Cut the short leads to about 3/8 inch. And then use the </a:t>
            </a:r>
            <a:r>
              <a:rPr lang="en-US" sz="1200" b="1" dirty="0"/>
              <a:t>parallel solder technique</a:t>
            </a:r>
            <a:r>
              <a:rPr lang="en-US" sz="1200" dirty="0"/>
              <a:t> to solder the wires.</a:t>
            </a:r>
          </a:p>
        </p:txBody>
      </p:sp>
      <p:sp>
        <p:nvSpPr>
          <p:cNvPr id="20" name="TextBox 19">
            <a:extLst>
              <a:ext uri="{FF2B5EF4-FFF2-40B4-BE49-F238E27FC236}">
                <a16:creationId xmlns:a16="http://schemas.microsoft.com/office/drawing/2014/main" id="{8D114569-D693-41A8-982C-26F0F0F22748}"/>
              </a:ext>
            </a:extLst>
          </p:cNvPr>
          <p:cNvSpPr txBox="1"/>
          <p:nvPr/>
        </p:nvSpPr>
        <p:spPr>
          <a:xfrm>
            <a:off x="2866190" y="5123054"/>
            <a:ext cx="6222087" cy="830997"/>
          </a:xfrm>
          <a:prstGeom prst="rect">
            <a:avLst/>
          </a:prstGeom>
          <a:noFill/>
        </p:spPr>
        <p:txBody>
          <a:bodyPr wrap="square" rtlCol="0">
            <a:spAutoFit/>
          </a:bodyPr>
          <a:lstStyle/>
          <a:p>
            <a:r>
              <a:rPr lang="en-US" sz="1200" b="1" dirty="0"/>
              <a:t>Parallel solder technique</a:t>
            </a:r>
            <a:r>
              <a:rPr lang="en-US" sz="1200" dirty="0"/>
              <a:t>:  After tinning both wire and lead, bring the wire along side of the lead (i.e., parallel to it), and then heat both with the soldering iron at the same time.  Allow the solder to flow between the lead and the wire while holding the wire very steady.  Remove the soldering iron while keeping the wire absolutely still until the solder cools.</a:t>
            </a:r>
          </a:p>
        </p:txBody>
      </p:sp>
    </p:spTree>
    <p:extLst>
      <p:ext uri="{BB962C8B-B14F-4D97-AF65-F5344CB8AC3E}">
        <p14:creationId xmlns:p14="http://schemas.microsoft.com/office/powerpoint/2010/main" val="3060514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CBDA4E-BEC9-43BE-93A8-0D4C4BE0E136}"/>
              </a:ext>
            </a:extLst>
          </p:cNvPr>
          <p:cNvSpPr txBox="1"/>
          <p:nvPr/>
        </p:nvSpPr>
        <p:spPr>
          <a:xfrm>
            <a:off x="3705727" y="601312"/>
            <a:ext cx="4256505" cy="369332"/>
          </a:xfrm>
          <a:prstGeom prst="rect">
            <a:avLst/>
          </a:prstGeom>
          <a:noFill/>
        </p:spPr>
        <p:txBody>
          <a:bodyPr wrap="square" rtlCol="0">
            <a:spAutoFit/>
          </a:bodyPr>
          <a:lstStyle/>
          <a:p>
            <a:r>
              <a:rPr lang="en-US" dirty="0"/>
              <a:t>Steps to Finish the Soldered IR Components</a:t>
            </a:r>
          </a:p>
        </p:txBody>
      </p:sp>
      <p:pic>
        <p:nvPicPr>
          <p:cNvPr id="4" name="Picture 3">
            <a:extLst>
              <a:ext uri="{FF2B5EF4-FFF2-40B4-BE49-F238E27FC236}">
                <a16:creationId xmlns:a16="http://schemas.microsoft.com/office/drawing/2014/main" id="{7A78FDD5-981A-48CA-AEB7-5CA04C6335B4}"/>
              </a:ext>
            </a:extLst>
          </p:cNvPr>
          <p:cNvPicPr>
            <a:picLocks noChangeAspect="1"/>
          </p:cNvPicPr>
          <p:nvPr/>
        </p:nvPicPr>
        <p:blipFill>
          <a:blip r:embed="rId2"/>
          <a:stretch>
            <a:fillRect/>
          </a:stretch>
        </p:blipFill>
        <p:spPr>
          <a:xfrm>
            <a:off x="1447031" y="970644"/>
            <a:ext cx="2439719" cy="3453641"/>
          </a:xfrm>
          <a:prstGeom prst="rect">
            <a:avLst/>
          </a:prstGeom>
        </p:spPr>
      </p:pic>
      <p:sp>
        <p:nvSpPr>
          <p:cNvPr id="5" name="TextBox 4">
            <a:extLst>
              <a:ext uri="{FF2B5EF4-FFF2-40B4-BE49-F238E27FC236}">
                <a16:creationId xmlns:a16="http://schemas.microsoft.com/office/drawing/2014/main" id="{3FB2116B-5DF3-4A32-A079-EAE77258CCF9}"/>
              </a:ext>
            </a:extLst>
          </p:cNvPr>
          <p:cNvSpPr txBox="1"/>
          <p:nvPr/>
        </p:nvSpPr>
        <p:spPr>
          <a:xfrm>
            <a:off x="1447031" y="4454358"/>
            <a:ext cx="2394834" cy="1015663"/>
          </a:xfrm>
          <a:prstGeom prst="rect">
            <a:avLst/>
          </a:prstGeom>
          <a:noFill/>
        </p:spPr>
        <p:txBody>
          <a:bodyPr wrap="square" rtlCol="0">
            <a:spAutoFit/>
          </a:bodyPr>
          <a:lstStyle/>
          <a:p>
            <a:r>
              <a:rPr lang="en-US" sz="1200" dirty="0"/>
              <a:t>Cut about 5/8” of heat shrink tubing for each wire. Try to use the same color.  Use 1/16 “ diameter tubing (measured before heat applied).</a:t>
            </a:r>
          </a:p>
        </p:txBody>
      </p:sp>
      <p:pic>
        <p:nvPicPr>
          <p:cNvPr id="7" name="Picture 6">
            <a:extLst>
              <a:ext uri="{FF2B5EF4-FFF2-40B4-BE49-F238E27FC236}">
                <a16:creationId xmlns:a16="http://schemas.microsoft.com/office/drawing/2014/main" id="{AB6C02FB-6611-4D41-A253-03FE97D922F6}"/>
              </a:ext>
            </a:extLst>
          </p:cNvPr>
          <p:cNvPicPr>
            <a:picLocks noChangeAspect="1"/>
          </p:cNvPicPr>
          <p:nvPr/>
        </p:nvPicPr>
        <p:blipFill>
          <a:blip r:embed="rId3"/>
          <a:stretch>
            <a:fillRect/>
          </a:stretch>
        </p:blipFill>
        <p:spPr>
          <a:xfrm>
            <a:off x="4251542" y="1219199"/>
            <a:ext cx="2143177" cy="3205086"/>
          </a:xfrm>
          <a:prstGeom prst="rect">
            <a:avLst/>
          </a:prstGeom>
        </p:spPr>
      </p:pic>
      <p:sp>
        <p:nvSpPr>
          <p:cNvPr id="8" name="TextBox 7">
            <a:extLst>
              <a:ext uri="{FF2B5EF4-FFF2-40B4-BE49-F238E27FC236}">
                <a16:creationId xmlns:a16="http://schemas.microsoft.com/office/drawing/2014/main" id="{F44A77C5-7FFB-485E-AC9D-CD846302B28A}"/>
              </a:ext>
            </a:extLst>
          </p:cNvPr>
          <p:cNvSpPr txBox="1"/>
          <p:nvPr/>
        </p:nvSpPr>
        <p:spPr>
          <a:xfrm>
            <a:off x="4251542" y="4501230"/>
            <a:ext cx="2394834" cy="830997"/>
          </a:xfrm>
          <a:prstGeom prst="rect">
            <a:avLst/>
          </a:prstGeom>
          <a:noFill/>
        </p:spPr>
        <p:txBody>
          <a:bodyPr wrap="square" rtlCol="0">
            <a:spAutoFit/>
          </a:bodyPr>
          <a:lstStyle/>
          <a:p>
            <a:r>
              <a:rPr lang="en-US" sz="1200" dirty="0"/>
              <a:t>Slide the heat shrink tubing on each wire all the way to the component.  Apply heat with a heat gun.  Don’t use a match!</a:t>
            </a:r>
          </a:p>
        </p:txBody>
      </p:sp>
      <p:pic>
        <p:nvPicPr>
          <p:cNvPr id="10" name="Picture 9">
            <a:extLst>
              <a:ext uri="{FF2B5EF4-FFF2-40B4-BE49-F238E27FC236}">
                <a16:creationId xmlns:a16="http://schemas.microsoft.com/office/drawing/2014/main" id="{7D2AB94A-31FE-4847-B0DE-EAE48400DCB0}"/>
              </a:ext>
            </a:extLst>
          </p:cNvPr>
          <p:cNvPicPr>
            <a:picLocks noChangeAspect="1"/>
          </p:cNvPicPr>
          <p:nvPr/>
        </p:nvPicPr>
        <p:blipFill>
          <a:blip r:embed="rId4"/>
          <a:stretch>
            <a:fillRect/>
          </a:stretch>
        </p:blipFill>
        <p:spPr>
          <a:xfrm>
            <a:off x="6780463" y="1219199"/>
            <a:ext cx="4337743" cy="3205086"/>
          </a:xfrm>
          <a:prstGeom prst="rect">
            <a:avLst/>
          </a:prstGeom>
        </p:spPr>
      </p:pic>
      <p:sp>
        <p:nvSpPr>
          <p:cNvPr id="11" name="TextBox 10">
            <a:extLst>
              <a:ext uri="{FF2B5EF4-FFF2-40B4-BE49-F238E27FC236}">
                <a16:creationId xmlns:a16="http://schemas.microsoft.com/office/drawing/2014/main" id="{D67AC1E8-3C40-4DE1-9826-18B8BBECF429}"/>
              </a:ext>
            </a:extLst>
          </p:cNvPr>
          <p:cNvSpPr txBox="1"/>
          <p:nvPr/>
        </p:nvSpPr>
        <p:spPr>
          <a:xfrm>
            <a:off x="8284026" y="4501230"/>
            <a:ext cx="2394834" cy="338554"/>
          </a:xfrm>
          <a:prstGeom prst="rect">
            <a:avLst/>
          </a:prstGeom>
          <a:noFill/>
        </p:spPr>
        <p:txBody>
          <a:bodyPr wrap="square" rtlCol="0">
            <a:spAutoFit/>
          </a:bodyPr>
          <a:lstStyle/>
          <a:p>
            <a:r>
              <a:rPr lang="en-US" sz="1600" dirty="0"/>
              <a:t>All Done!</a:t>
            </a:r>
          </a:p>
        </p:txBody>
      </p:sp>
    </p:spTree>
    <p:extLst>
      <p:ext uri="{BB962C8B-B14F-4D97-AF65-F5344CB8AC3E}">
        <p14:creationId xmlns:p14="http://schemas.microsoft.com/office/powerpoint/2010/main" val="2353598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353</Words>
  <Application>Microsoft Office PowerPoint</Application>
  <PresentationFormat>Widescreen</PresentationFormat>
  <Paragraphs>33</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Wiring IR Emitter/Detectors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Wiring IR Emitter/Detectors</dc:title>
  <dc:creator>Dalbert Brandon</dc:creator>
  <cp:lastModifiedBy>Dalbert Brandon</cp:lastModifiedBy>
  <cp:revision>3</cp:revision>
  <dcterms:created xsi:type="dcterms:W3CDTF">2021-10-08T23:29:54Z</dcterms:created>
  <dcterms:modified xsi:type="dcterms:W3CDTF">2021-10-09T00:13:43Z</dcterms:modified>
</cp:coreProperties>
</file>

<file path=docProps/thumbnail.jpeg>
</file>